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6" r:id="rId5"/>
    <p:sldId id="267" r:id="rId6"/>
    <p:sldId id="261" r:id="rId7"/>
    <p:sldId id="262" r:id="rId8"/>
    <p:sldId id="268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BBC7F3"/>
    <a:srgbClr val="758DE7"/>
    <a:srgbClr val="FF00FF"/>
    <a:srgbClr val="9E8276"/>
    <a:srgbClr val="3333FF"/>
    <a:srgbClr val="EFC98B"/>
    <a:srgbClr val="E9E4E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50" d="100"/>
          <a:sy n="50" d="100"/>
        </p:scale>
        <p:origin x="925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F9DF-92F4-315C-BEB3-74A59F3B5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A2CB6-C00A-732A-4B75-A89738B01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F5229-7427-9671-3F3E-F2CD9FF9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BB2DA-5285-69C2-92E9-B5718208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BC7B7-769D-B3E3-1609-0A5759C3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7536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2797-213B-62C1-9D60-CE68ED19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DB503-0719-A104-50FB-01E0B806E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F846-0A6A-7E07-C074-C3DE1D5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0A0FB-2BAA-F8F4-11C8-B479AF47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0D625-3BAE-D2B4-0864-6AD1033D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83258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E5745B-8034-EC74-1721-8CD73D027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F6512-9F56-2339-67A6-71E229844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E23A6-6B01-A693-92F8-0E4F51689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8197E-3CF3-4029-3083-DAC9BE4F1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FEC6E-2950-67BD-B7A7-16BA47C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2721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F5A4-6C5F-FDC1-3E92-341A2863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F3A7-342C-A6B7-B795-B029496C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8C0E3-1899-706B-CEE6-E144FC92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FC0FF-AD7D-49E1-D778-C751FC66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B5871-6F2D-ED05-9FBA-AA4A566E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2112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EDC4-9A8F-DDCD-752B-5E57BBE7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94867-97AA-3429-62A0-EBEFAB5A3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76A5C-456F-849C-2594-FF729B17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BCDB3-476A-00C9-6B35-1D766083C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9137-4DD2-8223-7B3E-6A524AAD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9332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67B2-1547-7E8B-A9D1-AB26F7C3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3717-A370-2E26-5DCB-6ED38CC6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9BA06-1BE0-A977-9988-5C5A01A23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5A2AB-EFA1-4A80-8758-DFDD84308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4A287-E550-56B3-2C31-C2E5D33D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9FF21-2477-20A5-83A9-7E761004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5262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A680E-A6E0-9DA3-1CBC-7459BDD9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9143F-334E-EC82-F24C-0F929D0E2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FB549-74C8-CB09-B942-EFD50BF6F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4833E-B22C-6F3E-4276-22620BC03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B3174-E391-60FE-6D22-0B7D4CAD9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8A4FF-CABB-773E-5042-C707431E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BB3C4-EB1B-C72C-DC6F-C3BA35D7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D1A34-DA1C-3241-49F5-ACCED84F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4236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7E28-19B8-3794-26FE-FCA7DD45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7B00B7-03E9-24AE-28BB-4E1A19581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1E495-9D38-19FB-455F-D8CA9D5D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8A9A2-CAC1-438B-6C4A-F3BBC35C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2005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BA848-10CC-459C-43F0-853F83C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0EAC8-21C3-E501-61E2-3D9C5305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191E8-6FB3-2ECE-3E9D-6E26566D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7102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DD4B-0F4F-4778-8089-79F3EA7B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FD17-8B92-0CAB-8E53-6ABC0A5E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39D2E-0021-4854-05A5-C40F1DF9A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E7A9D-D39E-79E2-53F6-D5613D9B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F9BA3-61BA-88BD-4F7C-07E16D0B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CBBD-4AEC-C90C-7579-8978FD8D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6140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CEC9-BD09-2394-7A79-EBB4D4D5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C0E9D-D17B-CBBC-1DBD-E6B374720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E4699-5D10-CC3B-771E-ECD13EE47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E4E9D-F8BB-D743-C7AF-669DE4EC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08D54-0A22-7EF1-5160-3C118CF2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4D973-735C-09B0-DE89-52347F17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3514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79D67-9C2A-14FA-39BC-D7BF4303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C6A1-8904-1E32-7301-4F4DD2F0A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EF0C3-35CF-6E45-94C3-9A8D97BAC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E82A3-ED42-4DFC-9E9A-3C7A0C68010E}" type="datetimeFigureOut">
              <a:rPr lang="en-AE" smtClean="0"/>
              <a:t>30/08/2022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5FC57-434E-F985-4219-6D604C56B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582E-3726-14E4-63F7-20BFB293B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9A8A-419D-452A-B1A3-5D6D9B8F394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922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oup of takeout boxes">
            <a:extLst>
              <a:ext uri="{FF2B5EF4-FFF2-40B4-BE49-F238E27FC236}">
                <a16:creationId xmlns:a16="http://schemas.microsoft.com/office/drawing/2014/main" id="{BC01F314-2A56-8788-ED66-522C9085F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4" r="-2" b="16270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1C9C6A-D741-0CF6-BCF8-BEA817245214}"/>
              </a:ext>
            </a:extLst>
          </p:cNvPr>
          <p:cNvSpPr txBox="1"/>
          <p:nvPr/>
        </p:nvSpPr>
        <p:spPr>
          <a:xfrm>
            <a:off x="6343650" y="3962400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Amazon Food Review Analysis and Prediction</a:t>
            </a:r>
          </a:p>
        </p:txBody>
      </p:sp>
      <p:pic>
        <p:nvPicPr>
          <p:cNvPr id="7" name="Picture 6" descr="Rows of toasted bread of various color">
            <a:extLst>
              <a:ext uri="{FF2B5EF4-FFF2-40B4-BE49-F238E27FC236}">
                <a16:creationId xmlns:a16="http://schemas.microsoft.com/office/drawing/2014/main" id="{35C10CE1-AC42-B35A-9176-D02FE9E8F3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" r="2742" b="-2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3849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BBC7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264C5-EA72-3CD7-2537-FD5612B9D70D}"/>
              </a:ext>
            </a:extLst>
          </p:cNvPr>
          <p:cNvSpPr txBox="1"/>
          <p:nvPr/>
        </p:nvSpPr>
        <p:spPr>
          <a:xfrm>
            <a:off x="618067" y="612844"/>
            <a:ext cx="87714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+mj-lt"/>
                <a:cs typeface="Helvetica" panose="020B0604020202020204" pitchFamily="34" charset="0"/>
              </a:rPr>
              <a:t>Part 5</a:t>
            </a:r>
            <a:r>
              <a:rPr lang="en-US" sz="3600" b="1" dirty="0">
                <a:latin typeface="+mj-lt"/>
                <a:cs typeface="Helvetica" panose="020B0604020202020204" pitchFamily="34" charset="0"/>
              </a:rPr>
              <a:t>: Modelling Text as a Sequence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5.1. LSTM Model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5.2. GRU Model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5.3. LSTM Vs GRU</a:t>
            </a:r>
            <a:endParaRPr lang="en-AE" sz="3600" b="1" dirty="0">
              <a:latin typeface="+mj-lt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63FE2-538A-7D9B-2089-164E008C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921" y="1767006"/>
            <a:ext cx="4915442" cy="2514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5C0035-9B36-3DC7-631D-6E8CB14F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7801"/>
            <a:ext cx="7276558" cy="2293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D91E2-01C9-3516-CD1E-978DEE3A4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558" y="4508879"/>
            <a:ext cx="4885805" cy="24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5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rgbClr val="FFCC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264C5-EA72-3CD7-2537-FD5612B9D70D}"/>
              </a:ext>
            </a:extLst>
          </p:cNvPr>
          <p:cNvSpPr txBox="1"/>
          <p:nvPr/>
        </p:nvSpPr>
        <p:spPr>
          <a:xfrm>
            <a:off x="558800" y="384244"/>
            <a:ext cx="87714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+mj-lt"/>
                <a:cs typeface="Helvetica" panose="020B0604020202020204" pitchFamily="34" charset="0"/>
              </a:rPr>
              <a:t>Part 6</a:t>
            </a:r>
            <a:r>
              <a:rPr lang="en-US" sz="3600" b="1" dirty="0">
                <a:latin typeface="+mj-lt"/>
                <a:cs typeface="Helvetica" panose="020B0604020202020204" pitchFamily="34" charset="0"/>
              </a:rPr>
              <a:t>: Topic Modelling of High and Low Ratings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6.1. Investigating 5 Star Rated Reviews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6.2. Investigating 1 Star Rated Reviews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6.3. Topic Conclusions</a:t>
            </a:r>
            <a:endParaRPr lang="en-AE" sz="3600" b="1" dirty="0">
              <a:latin typeface="+mj-lt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EEB8B0-EB14-D6A5-6194-61334BBF238B}"/>
              </a:ext>
            </a:extLst>
          </p:cNvPr>
          <p:cNvGrpSpPr/>
          <p:nvPr/>
        </p:nvGrpSpPr>
        <p:grpSpPr>
          <a:xfrm>
            <a:off x="175050" y="2965902"/>
            <a:ext cx="11841900" cy="3590262"/>
            <a:chOff x="175050" y="2898169"/>
            <a:chExt cx="11841900" cy="35902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EB1358-6D9B-45F0-4AD3-92C80995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050" y="2898169"/>
              <a:ext cx="3315065" cy="35902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4F67B3-FEB2-B21B-EA2C-05C486FE6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4478" y="2898169"/>
              <a:ext cx="3752873" cy="35902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E764E2-FE96-63C5-FCBA-599FE6B5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0034" y="2898169"/>
              <a:ext cx="4526916" cy="3590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36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CC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127D-7C12-2812-5A06-4A8901175B85}"/>
              </a:ext>
            </a:extLst>
          </p:cNvPr>
          <p:cNvSpPr txBox="1"/>
          <p:nvPr/>
        </p:nvSpPr>
        <p:spPr>
          <a:xfrm>
            <a:off x="762529" y="612844"/>
            <a:ext cx="1066694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latin typeface="+mj-lt"/>
                <a:cs typeface="Helvetica" panose="020B0604020202020204" pitchFamily="34" charset="0"/>
              </a:rPr>
              <a:t>This project investigated user reviews of edible products on Amazon alongside ratings assigned to these items, ranging from 1 to 5. Insights useful for online retail platforms were deduced.</a:t>
            </a:r>
          </a:p>
          <a:p>
            <a:pPr algn="just"/>
            <a:endParaRPr lang="en-US" sz="3600" b="1" dirty="0">
              <a:latin typeface="+mj-lt"/>
              <a:cs typeface="Helvetica" panose="020B0604020202020204" pitchFamily="34" charset="0"/>
            </a:endParaRPr>
          </a:p>
          <a:p>
            <a:pPr algn="just"/>
            <a:r>
              <a:rPr lang="en-US" sz="3600" b="1" dirty="0">
                <a:latin typeface="+mj-lt"/>
                <a:cs typeface="Helvetica" panose="020B0604020202020204" pitchFamily="34" charset="0"/>
              </a:rPr>
              <a:t>The aim is to employ statistical and machine learning (ML) tools to analyze text data, predict rating based on text and perform topic modelling to discern common themes.</a:t>
            </a:r>
          </a:p>
          <a:p>
            <a:pPr algn="just"/>
            <a:endParaRPr lang="en-AE" sz="3600" b="1" dirty="0">
              <a:latin typeface="+mj-lt"/>
              <a:cs typeface="Helvetica" panose="020B0604020202020204" pitchFamily="34" charset="0"/>
            </a:endParaRPr>
          </a:p>
          <a:p>
            <a:pPr algn="just"/>
            <a:r>
              <a:rPr lang="en-AE" sz="3600" b="1" dirty="0">
                <a:latin typeface="+mj-lt"/>
                <a:cs typeface="Helvetica" panose="020B0604020202020204" pitchFamily="34" charset="0"/>
              </a:rPr>
              <a:t>This project comprises 6 parts.</a:t>
            </a:r>
            <a:endParaRPr lang="en-US" sz="3600" b="1" dirty="0">
              <a:latin typeface="+mj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55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BC7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B7386C-C4D3-2B57-7D01-98D4C5EAE4AE}"/>
              </a:ext>
            </a:extLst>
          </p:cNvPr>
          <p:cNvSpPr txBox="1"/>
          <p:nvPr/>
        </p:nvSpPr>
        <p:spPr>
          <a:xfrm>
            <a:off x="584199" y="612844"/>
            <a:ext cx="96096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+mj-lt"/>
                <a:cs typeface="Helvetica" panose="020B0604020202020204" pitchFamily="34" charset="0"/>
              </a:rPr>
              <a:t>Part</a:t>
            </a:r>
            <a:r>
              <a:rPr lang="en-AE" sz="3600" b="1" u="sng" dirty="0">
                <a:latin typeface="+mj-lt"/>
                <a:cs typeface="Helvetica" panose="020B0604020202020204" pitchFamily="34" charset="0"/>
              </a:rPr>
              <a:t> 1</a:t>
            </a:r>
            <a:r>
              <a:rPr lang="en-AE" sz="3600" b="1" dirty="0">
                <a:latin typeface="+mj-lt"/>
                <a:cs typeface="Helvetica" panose="020B0604020202020204" pitchFamily="34" charset="0"/>
              </a:rPr>
              <a:t>: Data Exploration, Visualization And Cleaning</a:t>
            </a:r>
          </a:p>
          <a:p>
            <a:r>
              <a:rPr lang="en-AE" sz="3600" b="1" dirty="0">
                <a:latin typeface="+mj-lt"/>
                <a:cs typeface="Helvetica" panose="020B0604020202020204" pitchFamily="34" charset="0"/>
              </a:rPr>
              <a:t>▪ 1.1. Get Data</a:t>
            </a:r>
          </a:p>
          <a:p>
            <a:r>
              <a:rPr lang="en-AE" sz="3600" b="1" dirty="0">
                <a:latin typeface="+mj-lt"/>
                <a:cs typeface="Helvetica" panose="020B0604020202020204" pitchFamily="34" charset="0"/>
              </a:rPr>
              <a:t>▪ 1.2. Checking for Null Values</a:t>
            </a:r>
          </a:p>
          <a:p>
            <a:r>
              <a:rPr lang="en-AE" sz="3600" b="1" dirty="0">
                <a:latin typeface="+mj-lt"/>
                <a:cs typeface="Helvetica" panose="020B0604020202020204" pitchFamily="34" charset="0"/>
              </a:rPr>
              <a:t>▪ 1.3. Inspecting Text</a:t>
            </a:r>
          </a:p>
          <a:p>
            <a:r>
              <a:rPr lang="en-AE" sz="3600" b="1" dirty="0">
                <a:latin typeface="+mj-lt"/>
                <a:cs typeface="Helvetica" panose="020B0604020202020204" pitchFamily="34" charset="0"/>
              </a:rPr>
              <a:t>▪ 1.4. Data Cleaning</a:t>
            </a:r>
          </a:p>
          <a:p>
            <a:r>
              <a:rPr lang="en-AE" sz="3600" b="1" dirty="0">
                <a:latin typeface="+mj-lt"/>
                <a:cs typeface="Helvetica" panose="020B0604020202020204" pitchFamily="34" charset="0"/>
              </a:rPr>
              <a:t>▪ 1.5. Feature Engineering</a:t>
            </a:r>
          </a:p>
          <a:p>
            <a:r>
              <a:rPr lang="en-AE" sz="3600" b="1" dirty="0">
                <a:latin typeface="+mj-lt"/>
                <a:cs typeface="Helvetica" panose="020B0604020202020204" pitchFamily="34" charset="0"/>
              </a:rPr>
              <a:t>▪ 1.6. Correlations</a:t>
            </a:r>
          </a:p>
          <a:p>
            <a:r>
              <a:rPr lang="en-AE" sz="3600" b="1" dirty="0">
                <a:latin typeface="+mj-lt"/>
                <a:cs typeface="Helvetica" panose="020B0604020202020204" pitchFamily="34" charset="0"/>
              </a:rPr>
              <a:t>▪ 1.7. Viewing Data Distribution</a:t>
            </a:r>
          </a:p>
          <a:p>
            <a:r>
              <a:rPr lang="en-AE" sz="3600" b="1" dirty="0">
                <a:latin typeface="+mj-lt"/>
                <a:cs typeface="Helvetica" panose="020B0604020202020204" pitchFamily="34" charset="0"/>
              </a:rPr>
              <a:t>▪ 1.8. Reducing Skewness</a:t>
            </a:r>
          </a:p>
          <a:p>
            <a:r>
              <a:rPr lang="en-AE" sz="3600" b="1" dirty="0">
                <a:latin typeface="+mj-lt"/>
                <a:cs typeface="Helvetica" panose="020B0604020202020204" pitchFamily="34" charset="0"/>
              </a:rPr>
              <a:t>▪ 1.9.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77781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BC7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D9DBF-1F86-246F-8841-D87528D9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464046" cy="252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1243F-67AE-CC5A-0EBA-4E6A381E0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" y="2527201"/>
            <a:ext cx="4454820" cy="1868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A929B9-BCE1-EE07-6285-3FF0F02DD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" y="4395734"/>
            <a:ext cx="4454820" cy="246226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CEBF008-058C-6C4C-947F-7E76BCF4C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442413"/>
              </p:ext>
            </p:extLst>
          </p:nvPr>
        </p:nvGraphicFramePr>
        <p:xfrm>
          <a:off x="4473271" y="0"/>
          <a:ext cx="3849928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4964">
                  <a:extLst>
                    <a:ext uri="{9D8B030D-6E8A-4147-A177-3AD203B41FA5}">
                      <a16:colId xmlns:a16="http://schemas.microsoft.com/office/drawing/2014/main" val="877035082"/>
                    </a:ext>
                  </a:extLst>
                </a:gridCol>
                <a:gridCol w="1924964">
                  <a:extLst>
                    <a:ext uri="{9D8B030D-6E8A-4147-A177-3AD203B41FA5}">
                      <a16:colId xmlns:a16="http://schemas.microsoft.com/office/drawing/2014/main" val="239135339"/>
                    </a:ext>
                  </a:extLst>
                </a:gridCol>
              </a:tblGrid>
              <a:tr h="4987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1.4. Data Cleaning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018245"/>
                  </a:ext>
                </a:extLst>
              </a:tr>
              <a:tr h="19950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Regex &lt;[^&lt;&gt;]*&gt;, [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a^z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]*, \s\s+, (https?\w*)|(www\w*)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Remove matches to remove non-alphabet characters, extra spaces, and URLs.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42560"/>
                  </a:ext>
                </a:extLst>
              </a:tr>
              <a:tr h="162098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Emoticons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Replace emoticons such as 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:D with their textual descriptions.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97957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Upper Case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Make lower case.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144773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‘s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Remove.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512942"/>
                  </a:ext>
                </a:extLst>
              </a:tr>
              <a:tr h="8728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Contractions like “don’t”.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Replace with expanded text.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909218"/>
                  </a:ext>
                </a:extLst>
              </a:tr>
              <a:tr h="8728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Replace dash with space.</a:t>
                      </a:r>
                      <a:endParaRPr lang="en-A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918108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6AAEAC4-6AFE-3EE3-43F2-A9D3FAC63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846" y="0"/>
            <a:ext cx="3849927" cy="136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8A40A9-E36B-BCF8-95A1-3E91789EB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2073" y="1360800"/>
            <a:ext cx="3849928" cy="27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49F4FA-25FB-CB41-877D-9CD2FF8ED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070" y="4129400"/>
            <a:ext cx="3849929" cy="2728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10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F34AB-A6E4-A4B9-F792-3AA539FC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05799" cy="2836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13B69C-A571-FD55-D3EF-180160A7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333"/>
            <a:ext cx="8305800" cy="4021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2BD138-02DA-995F-8EEB-430E27A3F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798" y="0"/>
            <a:ext cx="3886202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906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rgbClr val="FFCC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264C5-EA72-3CD7-2537-FD5612B9D70D}"/>
              </a:ext>
            </a:extLst>
          </p:cNvPr>
          <p:cNvSpPr txBox="1"/>
          <p:nvPr/>
        </p:nvSpPr>
        <p:spPr>
          <a:xfrm>
            <a:off x="584199" y="612844"/>
            <a:ext cx="96096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+mj-lt"/>
                <a:cs typeface="Helvetica" panose="020B0604020202020204" pitchFamily="34" charset="0"/>
              </a:rPr>
              <a:t>Part 2</a:t>
            </a:r>
            <a:r>
              <a:rPr lang="en-US" sz="3600" b="1" dirty="0">
                <a:latin typeface="+mj-lt"/>
                <a:cs typeface="Helvetica" panose="020B0604020202020204" pitchFamily="34" charset="0"/>
              </a:rPr>
              <a:t>: Text Processing and Normalization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2.1. Stop Word Removal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2.2. Stemming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2.3. Lemmatization</a:t>
            </a:r>
            <a:endParaRPr lang="en-AE" sz="3600" b="1" dirty="0">
              <a:latin typeface="+mj-lt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0512F-D44B-C199-FD8F-E8E39170C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19"/>
          <a:stretch/>
        </p:blipFill>
        <p:spPr>
          <a:xfrm>
            <a:off x="0" y="3243556"/>
            <a:ext cx="5724097" cy="1879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7A988-52F5-5862-B7F7-C6AEEB15C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2" y="1876180"/>
            <a:ext cx="7349067" cy="2308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FE1B5-829A-FE67-39C3-9BC0CAA33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46"/>
          <a:stretch/>
        </p:blipFill>
        <p:spPr>
          <a:xfrm>
            <a:off x="5724097" y="4356748"/>
            <a:ext cx="5259827" cy="250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7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rgbClr val="BBC7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264C5-EA72-3CD7-2537-FD5612B9D70D}"/>
              </a:ext>
            </a:extLst>
          </p:cNvPr>
          <p:cNvSpPr txBox="1"/>
          <p:nvPr/>
        </p:nvSpPr>
        <p:spPr>
          <a:xfrm>
            <a:off x="584199" y="612844"/>
            <a:ext cx="104563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+mj-lt"/>
                <a:cs typeface="Helvetica" panose="020B0604020202020204" pitchFamily="34" charset="0"/>
              </a:rPr>
              <a:t>Part 3</a:t>
            </a:r>
            <a:r>
              <a:rPr lang="en-US" sz="3600" b="1" dirty="0">
                <a:latin typeface="+mj-lt"/>
                <a:cs typeface="Helvetica" panose="020B0604020202020204" pitchFamily="34" charset="0"/>
              </a:rPr>
              <a:t>: Vector Space Model and Feature Representation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3.1. Bag Of Words Representation (Term Frequency)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3.2. Bag Of Words Representation (Term Frequency Inverse Document Frequency)</a:t>
            </a:r>
          </a:p>
          <a:p>
            <a:r>
              <a:rPr lang="en-US" sz="3600" b="1" dirty="0">
                <a:latin typeface="+mj-lt"/>
                <a:cs typeface="Helvetica" panose="020B0604020202020204" pitchFamily="34" charset="0"/>
              </a:rPr>
              <a:t>▪ 3.3. Word Embedding Using </a:t>
            </a:r>
            <a:r>
              <a:rPr lang="en-US" sz="3600" b="1" dirty="0" err="1">
                <a:latin typeface="+mj-lt"/>
                <a:cs typeface="Helvetica" panose="020B0604020202020204" pitchFamily="34" charset="0"/>
              </a:rPr>
              <a:t>GloVe</a:t>
            </a:r>
            <a:r>
              <a:rPr lang="en-US" sz="3600" b="1" dirty="0">
                <a:latin typeface="+mj-lt"/>
                <a:cs typeface="Helvetica" panose="020B0604020202020204" pitchFamily="34" charset="0"/>
              </a:rPr>
              <a:t> Model</a:t>
            </a:r>
            <a:endParaRPr lang="en-AE" sz="3600" b="1" dirty="0">
              <a:latin typeface="+mj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6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rgbClr val="BBC7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B3603C-1D63-F7BD-A8F7-6A6B65024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3096" cy="187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75ED53-E014-44F7-4116-DDC138CE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79600"/>
            <a:ext cx="6733096" cy="2352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DBB62-0B29-0742-BD1F-D7E2105C4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096" y="0"/>
            <a:ext cx="5458904" cy="4232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73824F-66FB-9E9D-C77E-8BB14C1CC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232095"/>
            <a:ext cx="12161069" cy="2625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379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rgbClr val="FFCC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264C5-EA72-3CD7-2537-FD5612B9D70D}"/>
              </a:ext>
            </a:extLst>
          </p:cNvPr>
          <p:cNvSpPr txBox="1"/>
          <p:nvPr/>
        </p:nvSpPr>
        <p:spPr>
          <a:xfrm>
            <a:off x="431800" y="257244"/>
            <a:ext cx="11328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u="sng" dirty="0">
                <a:latin typeface="+mj-lt"/>
                <a:cs typeface="Helvetica" panose="020B0604020202020204" pitchFamily="34" charset="0"/>
              </a:rPr>
              <a:t>Part 4</a:t>
            </a:r>
            <a:r>
              <a:rPr lang="en-US" sz="3000" b="1" dirty="0">
                <a:latin typeface="+mj-lt"/>
                <a:cs typeface="Helvetica" panose="020B0604020202020204" pitchFamily="34" charset="0"/>
              </a:rPr>
              <a:t>: Model Selection, Training, Hyperparameter Tuning and Evaluation</a:t>
            </a:r>
          </a:p>
          <a:p>
            <a:r>
              <a:rPr lang="en-US" sz="3000" b="1" dirty="0">
                <a:latin typeface="+mj-lt"/>
                <a:cs typeface="Helvetica" panose="020B0604020202020204" pitchFamily="34" charset="0"/>
              </a:rPr>
              <a:t>▪ 4.2.1. Linear Regression</a:t>
            </a:r>
          </a:p>
          <a:p>
            <a:r>
              <a:rPr lang="en-US" sz="3000" b="1" dirty="0">
                <a:latin typeface="+mj-lt"/>
                <a:cs typeface="Helvetica" panose="020B0604020202020204" pitchFamily="34" charset="0"/>
              </a:rPr>
              <a:t>▪ 4.2.2. Naive Bayes</a:t>
            </a:r>
          </a:p>
          <a:p>
            <a:r>
              <a:rPr lang="en-US" sz="3000" b="1" dirty="0">
                <a:latin typeface="+mj-lt"/>
                <a:cs typeface="Helvetica" panose="020B0604020202020204" pitchFamily="34" charset="0"/>
              </a:rPr>
              <a:t>▪ 4.2.3. Support Vector Machines</a:t>
            </a:r>
          </a:p>
          <a:p>
            <a:r>
              <a:rPr lang="en-US" sz="3000" b="1" dirty="0">
                <a:latin typeface="+mj-lt"/>
                <a:cs typeface="Helvetica" panose="020B0604020202020204" pitchFamily="34" charset="0"/>
              </a:rPr>
              <a:t>▪ 4.2.4. Stochastic Gradient Descent</a:t>
            </a:r>
          </a:p>
          <a:p>
            <a:r>
              <a:rPr lang="en-US" sz="3000" b="1" dirty="0">
                <a:latin typeface="+mj-lt"/>
                <a:cs typeface="Helvetica" panose="020B0604020202020204" pitchFamily="34" charset="0"/>
              </a:rPr>
              <a:t>▪ 4.2.5. Grid Search/Displaying performance measures of all best models</a:t>
            </a:r>
            <a:endParaRPr lang="en-AE" sz="3000" b="1" dirty="0">
              <a:latin typeface="+mj-lt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5A96A-A074-62CB-310E-C8F732F7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41" y="3225543"/>
            <a:ext cx="8654518" cy="33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372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GIRISH NAIR, GAYATHRI</dc:creator>
  <cp:lastModifiedBy>GIRISH NAIR, GAYATHRI</cp:lastModifiedBy>
  <cp:revision>7</cp:revision>
  <dcterms:created xsi:type="dcterms:W3CDTF">2022-08-29T10:45:31Z</dcterms:created>
  <dcterms:modified xsi:type="dcterms:W3CDTF">2022-08-30T09:42:31Z</dcterms:modified>
</cp:coreProperties>
</file>